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9E41DD-9CD6-4CF3-B7F5-2D25697A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2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8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5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3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B6E135-EB35-4C2D-ADC7-CCC03224A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2FB5-628B-48E8-8F70-EFAA70B96E3F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27EB-3629-4D73-9D3B-B319BF1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114" y="1844565"/>
            <a:ext cx="9144000" cy="772510"/>
          </a:xfrm>
          <a:solidFill>
            <a:schemeClr val="bg1">
              <a:alpha val="78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льгот семьям, имеющим детей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2" y="3190240"/>
            <a:ext cx="4911852" cy="327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158" y="590132"/>
            <a:ext cx="8539655" cy="156966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Государственная поддержка семьи выступает одним из ключевых направлений государственной социальной политики Республики Беларусь и одной из основ демографической безопасности.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9503" y="2529291"/>
            <a:ext cx="6474372" cy="10156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00CD"/>
                </a:solidFill>
                <a:effectLst/>
              </a:rPr>
              <a:t>В Республике Беларусь, по данным переписи населения, проживают </a:t>
            </a:r>
            <a:r>
              <a:rPr lang="ru-RU" sz="2000" b="1" i="0" dirty="0" smtClean="0">
                <a:solidFill>
                  <a:srgbClr val="0000CD"/>
                </a:solidFill>
                <a:effectLst/>
              </a:rPr>
              <a:t>более 2,7 млн. семей</a:t>
            </a:r>
            <a:r>
              <a:rPr lang="ru-RU" sz="2000" b="0" i="0" dirty="0" smtClean="0">
                <a:solidFill>
                  <a:srgbClr val="0000CD"/>
                </a:solidFill>
                <a:effectLst/>
              </a:rPr>
              <a:t>, из них </a:t>
            </a:r>
            <a:r>
              <a:rPr lang="ru-RU" sz="2000" b="1" i="0" dirty="0" smtClean="0">
                <a:solidFill>
                  <a:srgbClr val="0000CD"/>
                </a:solidFill>
                <a:effectLst/>
              </a:rPr>
              <a:t>1,2 млн</a:t>
            </a:r>
            <a:r>
              <a:rPr lang="ru-RU" sz="2000" b="0" i="0" dirty="0" smtClean="0">
                <a:solidFill>
                  <a:srgbClr val="0000CD"/>
                </a:solidFill>
                <a:effectLst/>
              </a:rPr>
              <a:t>. – семьи, воспитывающие несовершеннолетних детей.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483" y="4146330"/>
            <a:ext cx="7830206" cy="163121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рейтинге </a:t>
            </a:r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стран, </a:t>
            </a:r>
            <a:r>
              <a:rPr lang="ru-RU" sz="20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благоприятных для материнства </a:t>
            </a:r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 рождения детей, Беларусь (по состоянию на 2013 год) занимала </a:t>
            </a:r>
            <a:r>
              <a:rPr lang="ru-RU" sz="20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26-ю</a:t>
            </a:r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позицию </a:t>
            </a:r>
            <a:r>
              <a:rPr lang="ru-RU" sz="20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среди 176</a:t>
            </a:r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государств мира, опережая США и Японию. </a:t>
            </a:r>
          </a:p>
          <a:p>
            <a:pPr algn="just"/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Среди стран СНГ мы находимся на ведущей позиции (Россия – 62 позиция, Казахстан – 63, Украина – 72).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98611" l="0" r="99889">
                        <a14:foregroundMark x1="92556" y1="46250" x2="90000" y2="60694"/>
                        <a14:foregroundMark x1="19222" y1="36389" x2="28000" y2="47361"/>
                        <a14:foregroundMark x1="86333" y1="41250" x2="77222" y2="76250"/>
                        <a14:foregroundMark x1="77222" y1="76250" x2="93111" y2="74861"/>
                        <a14:foregroundMark x1="93111" y1="74861" x2="94000" y2="45139"/>
                        <a14:foregroundMark x1="84889" y1="37361" x2="85778" y2="41250"/>
                        <a14:foregroundMark x1="84889" y1="37361" x2="93444" y2="40278"/>
                        <a14:foregroundMark x1="90556" y1="38472" x2="80333" y2="2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73" y="4146330"/>
            <a:ext cx="3686024" cy="29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208" y1="29147" x2="61844" y2="38164"/>
                        <a14:foregroundMark x1="33839" y1="82126" x2="5018" y2="83736"/>
                        <a14:foregroundMark x1="8051" y1="32206" x2="31972" y2="32528"/>
                        <a14:backgroundMark x1="2217" y1="2093" x2="2917" y2="5636"/>
                        <a14:backgroundMark x1="6768" y1="11433" x2="97900" y2="10628"/>
                        <a14:backgroundMark x1="40257" y1="16747" x2="40373" y2="98873"/>
                        <a14:backgroundMark x1="36173" y1="49275" x2="1984" y2="49275"/>
                        <a14:backgroundMark x1="41424" y1="21900" x2="99533" y2="21578"/>
                        <a14:backgroundMark x1="26604" y1="58615" x2="117" y2="64251"/>
                        <a14:backgroundMark x1="3851" y1="16908" x2="36523" y2="17230"/>
                        <a14:backgroundMark x1="36523" y1="14976" x2="2334" y2="14976"/>
                        <a14:backgroundMark x1="33606" y1="68277" x2="33256" y2="57005"/>
                        <a14:backgroundMark x1="19953" y1="67794" x2="700" y2="67794"/>
                        <a14:backgroundMark x1="99417" y1="91304" x2="99883" y2="43961"/>
                        <a14:backgroundMark x1="99300" y1="21417" x2="99883" y2="4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3" y="-110359"/>
            <a:ext cx="10316991" cy="6968359"/>
          </a:xfrm>
          <a:prstGeom prst="rect">
            <a:avLst/>
          </a:prstGeom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03583" y="0"/>
            <a:ext cx="9743092" cy="5360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Система государственных пособий семьям, воспитывающим детей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6874" y="936150"/>
            <a:ext cx="3831024" cy="500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Пособия по материнству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1711" y="997351"/>
            <a:ext cx="4713889" cy="4395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Семейные пособия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0165" y="3526491"/>
            <a:ext cx="4004442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Пособия по временной нетрудоспособности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Оплачивается в размере 100% среднедневного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зароботка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0551" y="6479628"/>
            <a:ext cx="252248" cy="3783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7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2" l="0" r="99762">
                        <a14:foregroundMark x1="54946" y1="20101" x2="90703" y2="49324"/>
                        <a14:foregroundMark x1="59118" y1="48142" x2="84029" y2="50845"/>
                        <a14:foregroundMark x1="5721" y1="19595" x2="42074" y2="48142"/>
                        <a14:foregroundMark x1="53635" y1="60980" x2="89273" y2="94257"/>
                        <a14:foregroundMark x1="92610" y1="89865" x2="51728" y2="93074"/>
                        <a14:foregroundMark x1="51728" y1="93074" x2="51013" y2="79730"/>
                        <a14:foregroundMark x1="51013" y1="79561" x2="95352" y2="79561"/>
                        <a14:foregroundMark x1="95352" y1="79223" x2="95352" y2="79223"/>
                        <a14:foregroundMark x1="94041" y1="48142" x2="94756" y2="34797"/>
                        <a14:foregroundMark x1="50894" y1="37669" x2="52920" y2="49493"/>
                        <a14:foregroundMark x1="44338" y1="49831" x2="4648" y2="50000"/>
                        <a14:foregroundMark x1="1907" y1="35473" x2="5364" y2="42061"/>
                        <a14:foregroundMark x1="45530" y1="37500" x2="3861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3" y="-188149"/>
            <a:ext cx="9986012" cy="704614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03583" y="0"/>
            <a:ext cx="9743092" cy="5360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 Государственная адресная социальная помощь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324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5737" y="0"/>
            <a:ext cx="9096705" cy="425669"/>
          </a:xfrm>
          <a:prstGeom prst="roundRect">
            <a:avLst/>
          </a:prstGeom>
          <a:solidFill>
            <a:schemeClr val="bg2">
              <a:lumMod val="90000"/>
              <a:alpha val="97000"/>
            </a:schemeClr>
          </a:solidFill>
          <a:ln>
            <a:solidFill>
              <a:schemeClr val="bg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Государственная поддержка в системе образования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32924"/>
              </p:ext>
            </p:extLst>
          </p:nvPr>
        </p:nvGraphicFramePr>
        <p:xfrm>
          <a:off x="124372" y="425669"/>
          <a:ext cx="4920593" cy="4724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20593">
                  <a:extLst>
                    <a:ext uri="{9D8B030D-6E8A-4147-A177-3AD203B41FA5}">
                      <a16:colId xmlns="" xmlns:a16="http://schemas.microsoft.com/office/drawing/2014/main" val="3089209234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Плата за питание детей в дошкольных учреждениях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741537"/>
                  </a:ext>
                </a:extLst>
              </a:tr>
              <a:tr h="434563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•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не взимается с родителей детей-инвалидов, детей, страдающих онкологическими заболеваниями, больных туберкулезом, инфицированных вирусом иммунодефицита человека; - с членов семей военнослужащих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•</a:t>
                      </a:r>
                      <a:r>
                        <a:rPr lang="ru-RU" sz="1600" dirty="0" smtClean="0"/>
                        <a:t> снижается на 50 процентов для семей: - имеющих трех и более детей в возрасте до 18 лет; - проживающих на территории радиоактивного загрязнения в зоне последующего отселения; - для опекунов, приемных родителей, </a:t>
                      </a:r>
                      <a:r>
                        <a:rPr lang="ru-RU" sz="1600" dirty="0" err="1" smtClean="0"/>
                        <a:t>родителейвоспитателей</a:t>
                      </a:r>
                      <a:r>
                        <a:rPr lang="ru-RU" sz="1600" dirty="0" smtClean="0"/>
                        <a:t> детских домов семейного типа, детских деревень (городков);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•</a:t>
                      </a:r>
                      <a:r>
                        <a:rPr lang="ru-RU" sz="1600" dirty="0" smtClean="0"/>
                        <a:t> снижается на 30 процентов для семей, имеющих двух детей, получающих дошкольное образование, специальное образование на уровне дошкольного образования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82995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49918"/>
              </p:ext>
            </p:extLst>
          </p:nvPr>
        </p:nvGraphicFramePr>
        <p:xfrm>
          <a:off x="0" y="5453034"/>
          <a:ext cx="12192000" cy="1493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92000">
                  <a:extLst>
                    <a:ext uri="{9D8B030D-6E8A-4147-A177-3AD203B41FA5}">
                      <a16:colId xmlns="" xmlns:a16="http://schemas.microsoft.com/office/drawing/2014/main" val="2419603723"/>
                    </a:ext>
                  </a:extLst>
                </a:gridCol>
              </a:tblGrid>
              <a:tr h="13385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Льготы при проезде </a:t>
                      </a:r>
                    </a:p>
                    <a:p>
                      <a:pPr algn="just"/>
                      <a:r>
                        <a:rPr lang="ru-RU" sz="2000" b="0" dirty="0" smtClean="0"/>
                        <a:t>• </a:t>
                      </a:r>
                      <a:r>
                        <a:rPr lang="ru-RU" sz="1800" b="0" dirty="0" smtClean="0"/>
                        <a:t>учащимся, получающим общее среднее и специальное образование предоставлено право на бесплатный проезд на автомобильном транспорте общего пользования регулярного городского сообщения, городском электрическом транспорте и в метрополитене от места жительства (места пребывания) к месту учебы и обратно в период с 1 сентября по 30 июня.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723474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5322"/>
              </p:ext>
            </p:extLst>
          </p:nvPr>
        </p:nvGraphicFramePr>
        <p:xfrm>
          <a:off x="5044965" y="425669"/>
          <a:ext cx="4920593" cy="26419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20593">
                  <a:extLst>
                    <a:ext uri="{9D8B030D-6E8A-4147-A177-3AD203B41FA5}">
                      <a16:colId xmlns="" xmlns:a16="http://schemas.microsoft.com/office/drawing/2014/main" val="3089209234"/>
                    </a:ext>
                  </a:extLst>
                </a:gridCol>
              </a:tblGrid>
              <a:tr h="2748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Плата за питание детей в учреждениях общего среднего образования</a:t>
                      </a:r>
                      <a:endParaRPr lang="ru-RU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741537"/>
                  </a:ext>
                </a:extLst>
              </a:tr>
              <a:tr h="2062804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• </a:t>
                      </a:r>
                      <a:r>
                        <a:rPr lang="ru-RU" sz="1600" dirty="0" smtClean="0">
                          <a:latin typeface="+mj-lt"/>
                        </a:rPr>
                        <a:t>бесплатным одноразовым питанием обеспечиваются учащиеся: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- I–IV классов, а также VI–XI классов, проживающие в сельских населенных пунктах; - находящиеся в социально опасном положении; - с особенностями психофизического развития и др.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82995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90831"/>
              </p:ext>
            </p:extLst>
          </p:nvPr>
        </p:nvGraphicFramePr>
        <p:xfrm>
          <a:off x="5044965" y="3079848"/>
          <a:ext cx="7147035" cy="23315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47035">
                  <a:extLst>
                    <a:ext uri="{9D8B030D-6E8A-4147-A177-3AD203B41FA5}">
                      <a16:colId xmlns="" xmlns:a16="http://schemas.microsoft.com/office/drawing/2014/main" val="2058527264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Кредитование на льготных условиях при получении первого высшего образования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381055"/>
                  </a:ext>
                </a:extLst>
              </a:tr>
              <a:tr h="169145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• для граждан Республики Беларусь, получающих образование на платной основе в дневной форме обучения в государственных учреждениях высшего образования; потребительской кооперации Республики Беларусь; Федерации профсоюзов Беларуси </a:t>
                      </a:r>
                    </a:p>
                    <a:p>
                      <a:pPr algn="just"/>
                      <a:r>
                        <a:rPr lang="ru-RU" sz="1400" dirty="0" smtClean="0"/>
                        <a:t>(максимальный размер кредита - 70 % от стоимости обучения, уплата процентов за пользование кредитом составляет 50 % ставки рефинансирования).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932982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140C-A3A6-4B45-936F-D871F5AF6E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2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5737" y="0"/>
            <a:ext cx="9096705" cy="425669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solidFill>
              <a:schemeClr val="bg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Гарантии и льготы в системе здравоохранения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38089"/>
              </p:ext>
            </p:extLst>
          </p:nvPr>
        </p:nvGraphicFramePr>
        <p:xfrm>
          <a:off x="0" y="425669"/>
          <a:ext cx="4652579" cy="17143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52579">
                  <a:extLst>
                    <a:ext uri="{9D8B030D-6E8A-4147-A177-3AD203B41FA5}">
                      <a16:colId xmlns="" xmlns:a16="http://schemas.microsoft.com/office/drawing/2014/main" val="3089209234"/>
                    </a:ext>
                  </a:extLst>
                </a:gridCol>
              </a:tblGrid>
              <a:tr h="3078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Льготы по лекарственному обеспечению</a:t>
                      </a:r>
                      <a:endParaRPr lang="ru-RU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741537"/>
                  </a:ext>
                </a:extLst>
              </a:tr>
              <a:tr h="1379038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Право на бесплатное обеспечение лекарственными средствами в пределах перечня основных лекарственных средств имеют: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• дети в возрасте до 3 лет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• дети-инвалиды в возрасте до 18 лет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82995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06441"/>
              </p:ext>
            </p:extLst>
          </p:nvPr>
        </p:nvGraphicFramePr>
        <p:xfrm>
          <a:off x="-1" y="2053280"/>
          <a:ext cx="4652579" cy="21700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52579">
                  <a:extLst>
                    <a:ext uri="{9D8B030D-6E8A-4147-A177-3AD203B41FA5}">
                      <a16:colId xmlns="" xmlns:a16="http://schemas.microsoft.com/office/drawing/2014/main" val="3089209234"/>
                    </a:ext>
                  </a:extLst>
                </a:gridCol>
              </a:tblGrid>
              <a:tr h="5415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Льготы по обеспечению техническими средствами социальной реабилитации </a:t>
                      </a:r>
                      <a:endParaRPr lang="ru-RU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741537"/>
                  </a:ext>
                </a:extLst>
              </a:tr>
              <a:tr h="1590936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/>
                        <a:t>Право на бесплатное обеспечение техническими средствами социальной реабилитации в соответствии с Государственным реестром (перечнем) технических средств социальной реабилитации в порядке и на условиях, определяемых Правительством Республики Беларусь, имеют: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/>
                        <a:t>• дети-инвалиды в возрасте до 18 лет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82995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0" y="5263264"/>
          <a:ext cx="12192000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2000">
                  <a:extLst>
                    <a:ext uri="{9D8B030D-6E8A-4147-A177-3AD203B41FA5}">
                      <a16:colId xmlns="" xmlns:a16="http://schemas.microsoft.com/office/drawing/2014/main" val="3089209234"/>
                    </a:ext>
                  </a:extLst>
                </a:gridCol>
              </a:tblGrid>
              <a:tr h="2916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Schoolbook" panose="02040604050505020304" pitchFamily="18" charset="0"/>
                        </a:rPr>
                        <a:t>Льготы по</a:t>
                      </a:r>
                      <a:r>
                        <a:rPr lang="ru-RU" sz="1600" baseline="0" dirty="0" smtClean="0">
                          <a:latin typeface="Century Schoolbook" panose="02040604050505020304" pitchFamily="18" charset="0"/>
                        </a:rPr>
                        <a:t> ЭКО</a:t>
                      </a:r>
                      <a:endParaRPr lang="ru-RU" sz="1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434741537"/>
                  </a:ext>
                </a:extLst>
              </a:tr>
              <a:tr h="122183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latin typeface="+mj-lt"/>
                        </a:rPr>
                        <a:t>Бесплатно одна попытка ЭКО </a:t>
                      </a:r>
                      <a:r>
                        <a:rPr lang="ru-RU" sz="1600" dirty="0" smtClean="0">
                          <a:latin typeface="+mj-lt"/>
                        </a:rPr>
                        <a:t>в государственных организациях здравоохранения супружеским парам (гражданам РБ), </a:t>
                      </a:r>
                      <a:r>
                        <a:rPr lang="ru-RU" sz="1400" dirty="0" smtClean="0">
                          <a:latin typeface="+mj-lt"/>
                        </a:rPr>
                        <a:t>в которых возраст супруги не превышает 40 лет.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latin typeface="+mj-lt"/>
                        </a:rPr>
                        <a:t>Льготный кредит до 5 лет </a:t>
                      </a:r>
                      <a:r>
                        <a:rPr lang="ru-RU" sz="1400" dirty="0" smtClean="0">
                          <a:latin typeface="+mj-lt"/>
                        </a:rPr>
                        <a:t>с уплатой процентов за пользование им в размере 50% ставки рефинансирования Национального банка.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latin typeface="+mj-lt"/>
                        </a:rPr>
                        <a:t>Отсрочка в погашении задолженности </a:t>
                      </a:r>
                      <a:r>
                        <a:rPr lang="ru-RU" sz="1600" dirty="0" smtClean="0">
                          <a:latin typeface="+mj-lt"/>
                        </a:rPr>
                        <a:t>по кредиту, </a:t>
                      </a:r>
                      <a:r>
                        <a:rPr lang="ru-RU" sz="1400" dirty="0" smtClean="0">
                          <a:latin typeface="+mj-lt"/>
                        </a:rPr>
                        <a:t>включая проценты за пользование им, после рождения ребенка на период получения пособия по уходу за ребенком в возрасте до 3 лет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682995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31348"/>
              </p:ext>
            </p:extLst>
          </p:nvPr>
        </p:nvGraphicFramePr>
        <p:xfrm>
          <a:off x="4652578" y="425669"/>
          <a:ext cx="7539422" cy="483759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539422">
                  <a:extLst>
                    <a:ext uri="{9D8B030D-6E8A-4147-A177-3AD203B41FA5}">
                      <a16:colId xmlns="" xmlns:a16="http://schemas.microsoft.com/office/drawing/2014/main" val="2058527264"/>
                    </a:ext>
                  </a:extLst>
                </a:gridCol>
              </a:tblGrid>
              <a:tr h="357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Льготы по санаторно-курортному лечению и оздоровлению</a:t>
                      </a:r>
                      <a:endParaRPr lang="ru-RU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381055"/>
                  </a:ext>
                </a:extLst>
              </a:tr>
              <a:tr h="169145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Право на бесплатное санаторно-курортное лечение или оздоровление имеют: </a:t>
                      </a:r>
                    </a:p>
                    <a:p>
                      <a:pPr algn="just"/>
                      <a:r>
                        <a:rPr lang="ru-RU" sz="1600" dirty="0" smtClean="0"/>
                        <a:t>• дети-инвалиды в возрасте до 18 лет; </a:t>
                      </a:r>
                    </a:p>
                    <a:p>
                      <a:pPr algn="just"/>
                      <a:r>
                        <a:rPr lang="ru-RU" sz="1600" dirty="0" smtClean="0"/>
                        <a:t>• несовершеннолетние дети, постоянно (преимущественно) проживающие или обучающиеся в учреждениях образования на территории радиоактивного загрязнения в зоне последующего отселения, в зоне с правом на отселение и в зоне проживания с периодическим радиационным контролем; </a:t>
                      </a:r>
                    </a:p>
                    <a:p>
                      <a:pPr algn="just"/>
                      <a:r>
                        <a:rPr lang="ru-RU" sz="1600" dirty="0" smtClean="0"/>
                        <a:t>• несовершеннолетние дети </a:t>
                      </a:r>
                    </a:p>
                    <a:p>
                      <a:pPr algn="just"/>
                      <a:r>
                        <a:rPr lang="ru-RU" sz="1600" dirty="0" smtClean="0"/>
                        <a:t>Лица, сопровождающие детей-инвалидов в возрасте до 18 лет в санаторно-курортные или оздоровительные организации, обеспечиваются путевками на </a:t>
                      </a:r>
                      <a:r>
                        <a:rPr lang="ru-RU" sz="1600" dirty="0" err="1" smtClean="0"/>
                        <a:t>санаторнокурортное</a:t>
                      </a:r>
                      <a:r>
                        <a:rPr lang="ru-RU" sz="1600" dirty="0" smtClean="0"/>
                        <a:t> лечение или оздоровление бесплатно (без лечения). Право на санаторно-курортное лечение с оплатой путевки в размере 15 процентов ее стоимости имеет один из родителей (лицо, его заменяющее): </a:t>
                      </a:r>
                    </a:p>
                    <a:p>
                      <a:pPr algn="just"/>
                      <a:r>
                        <a:rPr lang="ru-RU" sz="1600" dirty="0" smtClean="0"/>
                        <a:t>•направляющийся совместно с несовершеннолетними детьми (несовершеннолетним ребенком); </a:t>
                      </a:r>
                    </a:p>
                    <a:p>
                      <a:pPr algn="just"/>
                      <a:r>
                        <a:rPr lang="ru-RU" sz="1600" dirty="0" smtClean="0"/>
                        <a:t>• сопровождающий ребенка в возрасте от 3 до 6 лет, постоянно (преимущественно) проживающего на территории радиоактивного загрязнения в зоне последующего отселения, в зоне с правом на отселение и в зоне проживания с периодическим радиационным контролем</a:t>
                      </a:r>
                      <a:endParaRPr lang="ru-RU" sz="1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9329823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140C-A3A6-4B45-936F-D871F5AF6E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6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192" y1="34992" x2="27784" y2="90209"/>
                        <a14:foregroundMark x1="28488" y1="31300" x2="7034" y2="93419"/>
                        <a14:foregroundMark x1="36928" y1="25361" x2="95897" y2="95987"/>
                        <a14:foregroundMark x1="94842" y1="28250" x2="38804" y2="95987"/>
                        <a14:backgroundMark x1="2345" y1="8989" x2="92380" y2="17335"/>
                        <a14:backgroundMark x1="95428" y1="3531" x2="97069" y2="7544"/>
                        <a14:backgroundMark x1="98945" y1="25040" x2="99531" y2="96629"/>
                        <a14:backgroundMark x1="586" y1="26485" x2="586" y2="95987"/>
                        <a14:backgroundMark x1="35170" y1="26966" x2="34701" y2="95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9" y="176623"/>
            <a:ext cx="10014097" cy="6681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220" y="176623"/>
            <a:ext cx="1117249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2">
                    <a:lumMod val="25000"/>
                  </a:schemeClr>
                </a:solidFill>
              </a:rPr>
              <a:t>5. Основные меры государственной поддержки по обеспечению доступности жилья для многодетных и молодых семей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590" y="1145848"/>
            <a:ext cx="3669578" cy="646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Финансовая помощь при льготном кредитовании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16368" y="1145848"/>
            <a:ext cx="4666594" cy="646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Предоставление субсидий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62896" y="6359556"/>
            <a:ext cx="252248" cy="3783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0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59" y="128642"/>
            <a:ext cx="7706710" cy="5492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</a:t>
            </a:r>
            <a:r>
              <a:rPr lang="ru-RU" sz="2400" b="1" dirty="0" smtClean="0"/>
              <a:t>Трудовые, налоговые и пенсионные гарантии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072055"/>
            <a:ext cx="3689131" cy="6463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Трудовая сфера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28948" y="1072055"/>
            <a:ext cx="3689131" cy="6306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Налоговая сфера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02869" y="1072054"/>
            <a:ext cx="3689131" cy="6306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Пенсионная сфера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5719" y="1718441"/>
            <a:ext cx="4065926" cy="512379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дополнительные гарантии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женщинам с детьми, беременным женщинам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при заключении или расторжении трудового договора, продлении срока контракта, планировании трудовых отпусков;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запрет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привлечение беременных женщин и женщин, имеющих детей в возрасте до 3 лет к сверхурочным работам, работе в ночное время, государственные праздники и праздничные дни, выходные дни;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социальные отпуска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(по беременности и родам, по уходу за ребенком до достижения им возраста 3 лет) с выплатой соответствующих пособий;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кратковременный (до 14 календарных дней) отпуск отчиму (отчиму) при рождении ребенка в течение 6 мес. с даты рождения ребенка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дополнительные свободные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от работы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дни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(многодетным родителям, родителям, воспитывающим ребенка-инвалида; родителям, с двумя детьми в возрасте до 16 лет);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и др.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0207" y="1718441"/>
            <a:ext cx="4256690" cy="51237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предоставление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стандартного налогового вычета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родителям: - с одним ребенком - 32 рубля в месяц; -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двумя и более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детьми или ребенком-инвалидом в возрасте до 18 лет - 61 рубль в месяц на каждого ребенка или иждивенца;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освобождение от обложения налогом на недвижимость принадлежащих многодетным семьям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зданий и сооружений (за исключением используемых для предпринимательской деятельности);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освобождение от земельного налога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земельных участков, предоставленных одному (нескольким) членам многодетной семьи;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понижение ставок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единого налога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20%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– для многодетных родителей, родителей, с детьми-инвалидами в возрасте до 18 лет,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100%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– для родителей-инвалидов I и II групп с несовершеннолетними детьми или детьми, получающими образование в дневной форме получения образования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6897" y="1702675"/>
            <a:ext cx="3915103" cy="5139559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зачет в общий стаж для назначения пенсии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периодов ухода за детьми в пределах 12 лет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снижение страхового стажа для матерей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родивш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 и воспитав. четверых детей на 10 лет;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многодетные матери, родившие и воспитавшие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пять и более детей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имеют право на пенсию по возрасту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5 лет ранее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достижения общеустановленного пенсионного возраста;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матери, воспитывавшие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детей инвалидов не менее 8 лет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период до их совершеннолетия, имеют право на пенсию по возрасту на 5 лет ранее достижения общеустановленного пенсионного возраста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родившие и воспитавшие девять и более детей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имеют право на пенсию за особые заслуги перед Республикой Беларусь; • пенсия по случаю потери кормильца на каждого иждивенца - в размере 40% среднемесячного заработка кормильца;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социальная пенсия по инвалидности ребенку-инвалиду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(в зависимости от степени утраты здоровья) или родителям, имеющим инвалидность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41" y="380178"/>
            <a:ext cx="6139027" cy="4962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67" r="97889">
                        <a14:foregroundMark x1="50000" y1="14038" x2="42333" y2="15000"/>
                        <a14:foregroundMark x1="51444" y1="14423" x2="53333" y2="18077"/>
                        <a14:foregroundMark x1="32778" y1="8269" x2="26222" y2="8269"/>
                        <a14:foregroundMark x1="34889" y1="10769" x2="34889" y2="15385"/>
                        <a14:foregroundMark x1="31889" y1="5769" x2="28333" y2="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32" y="2664372"/>
            <a:ext cx="7258202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8" id="{749055EC-4A55-4F5B-95BA-809892BACAD1}" vid="{3F108C94-4445-4A7A-8773-0155B310F5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99448-672C-463F-8725-41E2587DF569}"/>
</file>

<file path=customXml/itemProps2.xml><?xml version="1.0" encoding="utf-8"?>
<ds:datastoreItem xmlns:ds="http://schemas.openxmlformats.org/officeDocument/2006/customXml" ds:itemID="{0C090BDC-9190-4243-B173-0BDE8CCFB715}"/>
</file>

<file path=customXml/itemProps3.xml><?xml version="1.0" encoding="utf-8"?>
<ds:datastoreItem xmlns:ds="http://schemas.openxmlformats.org/officeDocument/2006/customXml" ds:itemID="{38FF8124-7DEB-4C61-A53B-86E0E2E0A6E8}"/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411</TotalTime>
  <Words>1183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Тема8</vt:lpstr>
      <vt:lpstr>Виды льгот семьям, имеющим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Трудовые, налоговые и пенсионные гарантии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кристи</dc:creator>
  <cp:lastModifiedBy>НАТАША</cp:lastModifiedBy>
  <cp:revision>14</cp:revision>
  <dcterms:created xsi:type="dcterms:W3CDTF">2020-12-07T10:09:21Z</dcterms:created>
  <dcterms:modified xsi:type="dcterms:W3CDTF">2021-11-20T05:57:50Z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